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0" r:id="rId4"/>
    <p:sldId id="261" r:id="rId5"/>
    <p:sldId id="262" r:id="rId6"/>
    <p:sldId id="263" r:id="rId7"/>
    <p:sldId id="267" r:id="rId8"/>
    <p:sldId id="269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D0D"/>
    <a:srgbClr val="6C81A4"/>
    <a:srgbClr val="2F5597"/>
    <a:srgbClr val="111B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741156-B7BF-4AF7-B72E-52456A78DABB}" v="377" dt="2025-07-31T11:21:42.6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67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F01FB-7EA4-1392-D4AB-F3D29DDAAB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479EF7-C7FA-95D3-E20A-E611124EFF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00F842-E54D-E040-1FC7-54B1CF13B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4463-50EA-4AFB-971C-10FF7D03A622}" type="datetimeFigureOut">
              <a:rPr lang="en-IN" smtClean="0"/>
              <a:t>31-07-2025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0C85CD-67E9-A978-D383-AAFBE867F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22BEFC-577B-F48A-71F4-663AA6396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DED23-5CD6-47F7-B251-D03A4CC2C5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6268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DA7B6-07F9-20D7-704F-E02B2CEE5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9BA0BB-93BC-EAD9-5400-63DC2C4AD0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88DF8B-7053-E254-93EB-41E1DA940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4463-50EA-4AFB-971C-10FF7D03A622}" type="datetimeFigureOut">
              <a:rPr lang="en-IN" smtClean="0"/>
              <a:t>31-07-2025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B89B47-8BA0-31A2-3789-86C85DDE1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357E61-03A5-8FEE-B120-7A4065A02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DED23-5CD6-47F7-B251-D03A4CC2C5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773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4D49FC-C455-FB9F-E65E-4D663E408F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8CD5CB-52DA-A6ED-874C-AEC496BA78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AE0829-EC6D-3A09-F18F-D71402A71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4463-50EA-4AFB-971C-10FF7D03A622}" type="datetimeFigureOut">
              <a:rPr lang="en-IN" smtClean="0"/>
              <a:t>31-07-2025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2E461-78C0-6DF1-469C-132179E1D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7BEFCD-60A5-7171-D124-03A9BE089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DED23-5CD6-47F7-B251-D03A4CC2C5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277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5EF69-D0DF-8F96-3797-93EEDB720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992BFA-89EC-1F1E-DD4A-615BCDBDE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565A73-49BC-0B1E-9BBE-7B2528033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4463-50EA-4AFB-971C-10FF7D03A622}" type="datetimeFigureOut">
              <a:rPr lang="en-IN" smtClean="0"/>
              <a:t>31-07-2025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9BD43E-B736-2B6B-C940-0BFA30CB0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17636-E379-E422-713E-BB271FE85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DED23-5CD6-47F7-B251-D03A4CC2C5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4899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50352-DA86-3CED-40E6-D71BF98AF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C4A8B5-3E3A-D2CD-E6E7-E06A37DC07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5F1BD0-217F-C524-87D1-93AF97EBB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4463-50EA-4AFB-971C-10FF7D03A622}" type="datetimeFigureOut">
              <a:rPr lang="en-IN" smtClean="0"/>
              <a:t>31-07-2025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D16D1B-6535-541E-24C2-9CA3EF8EC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24396-82C9-76C6-62A0-B6532C47C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DED23-5CD6-47F7-B251-D03A4CC2C5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2239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4EBDA-20CF-4D66-ADBF-E343B3998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23427-D1FA-397A-5A3A-6204BFD394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11B51B-49B9-CB3B-C374-1007D8B972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297456-F1C3-A2C1-80E1-A7A4BAAC1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4463-50EA-4AFB-971C-10FF7D03A622}" type="datetimeFigureOut">
              <a:rPr lang="en-IN" smtClean="0"/>
              <a:t>31-07-2025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D62FCA-3227-C372-28EA-761374792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70534F-5FDB-690C-3D0E-101DA321E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DED23-5CD6-47F7-B251-D03A4CC2C5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1287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FBF1B-E896-9A90-835D-E2775BCF1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618CE1-2C00-292E-BD8F-25E2076C98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B01F50-051E-A5A9-EDB2-6C3ACCEE21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BF20CE-B611-81C5-EDF0-58E372B246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CB599C-78D1-A995-83A1-F9798BA011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2986E7-6180-AD8D-DE22-756E279D1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4463-50EA-4AFB-971C-10FF7D03A622}" type="datetimeFigureOut">
              <a:rPr lang="en-IN" smtClean="0"/>
              <a:t>31-07-2025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27A21F-89F8-4A38-DAB5-CD1BB296F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A24A8F-3E0B-6B2C-B851-6048E580B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DED23-5CD6-47F7-B251-D03A4CC2C5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6683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E9245-F9E8-F616-6B86-53FCEDB20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6B2216-FA6B-4312-1C86-2105128E0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4463-50EA-4AFB-971C-10FF7D03A622}" type="datetimeFigureOut">
              <a:rPr lang="en-IN" smtClean="0"/>
              <a:t>31-07-2025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AEB103-E760-2655-79CA-8FBFE08FF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5A119D-2F2C-CAFF-D4F9-B10959446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DED23-5CD6-47F7-B251-D03A4CC2C5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0625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73F83F-D12F-068E-23A7-9603BF698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4463-50EA-4AFB-971C-10FF7D03A622}" type="datetimeFigureOut">
              <a:rPr lang="en-IN" smtClean="0"/>
              <a:t>31-07-2025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7274D8-3598-ECDD-77FA-8DB0A4B60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1FF32D-D565-22A1-C3E3-A897EFFB8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DED23-5CD6-47F7-B251-D03A4CC2C5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25261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2CD89-3190-1434-D9EF-85EB9A53F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C07EF-31B3-777B-0FD4-006BBAFC9C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2D8C8E-735B-BB5F-33AA-2C88C802E0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B5AD98-B1C4-0983-2597-8B7045DC4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4463-50EA-4AFB-971C-10FF7D03A622}" type="datetimeFigureOut">
              <a:rPr lang="en-IN" smtClean="0"/>
              <a:t>31-07-2025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8D442B-DC46-8769-832C-9E4645567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C662B3-53FF-1B85-9371-07CE3B304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DED23-5CD6-47F7-B251-D03A4CC2C5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6832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BB3AF-7065-D476-D05F-0746179E59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060091-7DE5-038D-8A4F-B4CD0C2218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441975-F55D-B37C-6DD6-595081DEB1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3A178B-098C-B90C-D329-8F4757B0E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6A4463-50EA-4AFB-971C-10FF7D03A622}" type="datetimeFigureOut">
              <a:rPr lang="en-IN" smtClean="0"/>
              <a:t>31-07-2025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166082-0D48-0F93-35F2-9A8CF31DB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23C76E-1D7D-FB84-E04E-4A9430C16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4DED23-5CD6-47F7-B251-D03A4CC2C5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8695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E7BABDE-073D-6C3D-600D-93B1442C4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07F364-820B-0010-89B8-5107F2A68F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37DDEE-4401-2BCD-52BE-B03F61F6B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6A4463-50EA-4AFB-971C-10FF7D03A622}" type="datetimeFigureOut">
              <a:rPr lang="en-IN" smtClean="0"/>
              <a:t>31-07-2025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BB7679-1622-0963-08AA-6B47CFD1E7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C523B6-D0A9-72B5-B873-45602E049A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4DED23-5CD6-47F7-B251-D03A4CC2C5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1455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B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8" name="Slide Zoom 7">
                <a:extLst>
                  <a:ext uri="{FF2B5EF4-FFF2-40B4-BE49-F238E27FC236}">
                    <a16:creationId xmlns:a16="http://schemas.microsoft.com/office/drawing/2014/main" id="{A2401BDD-7958-E3C8-F45B-A4102210613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81938566"/>
                  </p:ext>
                </p:extLst>
              </p:nvPr>
            </p:nvGraphicFramePr>
            <p:xfrm>
              <a:off x="3047999" y="1921398"/>
              <a:ext cx="3048000" cy="1714500"/>
            </p:xfrm>
            <a:graphic>
              <a:graphicData uri="http://schemas.microsoft.com/office/powerpoint/2016/slidezoom">
                <pslz:sldZm>
                  <pslz:sldZmObj sldId="268" cId="2344340832">
                    <pslz:zmPr id="{B34856C0-B9E5-4D8A-96E8-946993617C59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8" name="Slide Zoom 7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A2401BDD-7958-E3C8-F45B-A4102210613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047999" y="1921398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361F4F9B-9CBD-326D-8A21-FB42C80D473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51272299"/>
                  </p:ext>
                </p:extLst>
              </p:nvPr>
            </p:nvGraphicFramePr>
            <p:xfrm>
              <a:off x="3100086" y="1921398"/>
              <a:ext cx="3048000" cy="1714500"/>
            </p:xfrm>
            <a:graphic>
              <a:graphicData uri="http://schemas.microsoft.com/office/powerpoint/2016/slidezoom">
                <pslz:sldZm>
                  <pslz:sldZmObj sldId="257" cId="675394943">
                    <pslz:zmPr id="{A49815CE-7D7B-4AE6-B715-5685C96742C9}" returnToParent="0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6" name="Slide Zoom 5">
                <a:extLst>
                  <a:ext uri="{FF2B5EF4-FFF2-40B4-BE49-F238E27FC236}">
                    <a16:creationId xmlns:a16="http://schemas.microsoft.com/office/drawing/2014/main" id="{361F4F9B-9CBD-326D-8A21-FB42C80D473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00086" y="1921398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78DA490F-BE6D-1993-3481-82C37E7BC46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9EDCC6-81FB-D918-F90E-6A32C5DC88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 descr="A map with red pointers on it&#10;&#10;AI-generated content may be incorrect.">
            <a:extLst>
              <a:ext uri="{FF2B5EF4-FFF2-40B4-BE49-F238E27FC236}">
                <a16:creationId xmlns:a16="http://schemas.microsoft.com/office/drawing/2014/main" id="{A4FAF4B4-0EAB-DF82-7D96-734840C2A8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9511" y="512785"/>
            <a:ext cx="8452977" cy="5994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750786FF-E698-CB8D-DD2D-8C2FBAC59824}"/>
              </a:ext>
            </a:extLst>
          </p:cNvPr>
          <p:cNvSpPr/>
          <p:nvPr/>
        </p:nvSpPr>
        <p:spPr>
          <a:xfrm>
            <a:off x="3750197" y="1980136"/>
            <a:ext cx="1747778" cy="1655762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3713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793DB-8055-E809-522E-106F6FFB3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05535-A04E-D33B-856A-2A9C07FD4E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AutoShape 2" descr="Image of ">
            <a:extLst>
              <a:ext uri="{FF2B5EF4-FFF2-40B4-BE49-F238E27FC236}">
                <a16:creationId xmlns:a16="http://schemas.microsoft.com/office/drawing/2014/main" id="{8D0D323F-28DA-8996-6276-BE0354D9492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F72B9D-F096-186D-E131-1C466A32E2D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6058" t="641" r="6058" b="3028"/>
          <a:stretch>
            <a:fillRect/>
          </a:stretch>
        </p:blipFill>
        <p:spPr>
          <a:xfrm>
            <a:off x="-786249" y="0"/>
            <a:ext cx="12978249" cy="6858000"/>
          </a:xfrm>
          <a:prstGeom prst="rect">
            <a:avLst/>
          </a:prstGeom>
        </p:spPr>
      </p:pic>
      <p:sp>
        <p:nvSpPr>
          <p:cNvPr id="8" name="Thought Bubble: Cloud 7">
            <a:extLst>
              <a:ext uri="{FF2B5EF4-FFF2-40B4-BE49-F238E27FC236}">
                <a16:creationId xmlns:a16="http://schemas.microsoft.com/office/drawing/2014/main" id="{B7979F44-057A-55AA-CB13-723892EF7800}"/>
              </a:ext>
            </a:extLst>
          </p:cNvPr>
          <p:cNvSpPr/>
          <p:nvPr/>
        </p:nvSpPr>
        <p:spPr>
          <a:xfrm>
            <a:off x="6620719" y="0"/>
            <a:ext cx="4583575" cy="2303361"/>
          </a:xfrm>
          <a:prstGeom prst="cloudCallout">
            <a:avLst/>
          </a:prstGeom>
          <a:solidFill>
            <a:srgbClr val="0D0D0D">
              <a:alpha val="56078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/>
              <a:t>I have already taken life insurance unlike my friend when I made UPI payment. I can now drive safely knowing that my family is protected.</a:t>
            </a:r>
          </a:p>
        </p:txBody>
      </p:sp>
    </p:spTree>
    <p:extLst>
      <p:ext uri="{BB962C8B-B14F-4D97-AF65-F5344CB8AC3E}">
        <p14:creationId xmlns:p14="http://schemas.microsoft.com/office/powerpoint/2010/main" val="970790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B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D17087-BE16-494F-2C07-A7796B1E88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00DF93C8-7C5C-4C55-C5D6-643B2F4C99C7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100086" y="1921398"/>
              <a:ext cx="3048000" cy="1714500"/>
            </p:xfrm>
            <a:graphic>
              <a:graphicData uri="http://schemas.microsoft.com/office/powerpoint/2016/slidezoom">
                <pslz:sldZm>
                  <pslz:sldZmObj sldId="257" cId="675394943">
                    <pslz:zmPr id="{A49815CE-7D7B-4AE6-B715-5685C96742C9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6" name="Slide Zoom 5">
                <a:extLst>
                  <a:ext uri="{FF2B5EF4-FFF2-40B4-BE49-F238E27FC236}">
                    <a16:creationId xmlns:a16="http://schemas.microsoft.com/office/drawing/2014/main" id="{00DF93C8-7C5C-4C55-C5D6-643B2F4C99C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100086" y="1921398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287645EC-E258-447E-8629-430E9376F6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2B2B0F-B9BF-C048-25F2-AFE305EEC5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 descr="A map with red pointers on it&#10;&#10;AI-generated content may be incorrect.">
            <a:extLst>
              <a:ext uri="{FF2B5EF4-FFF2-40B4-BE49-F238E27FC236}">
                <a16:creationId xmlns:a16="http://schemas.microsoft.com/office/drawing/2014/main" id="{EE798B66-7F80-9708-C936-EB8C2F5D18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9511" y="512785"/>
            <a:ext cx="8452977" cy="5994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DFE4055D-F98E-2461-6212-7480C1805445}"/>
              </a:ext>
            </a:extLst>
          </p:cNvPr>
          <p:cNvSpPr/>
          <p:nvPr/>
        </p:nvSpPr>
        <p:spPr>
          <a:xfrm>
            <a:off x="3750197" y="1980136"/>
            <a:ext cx="1747778" cy="1655762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443408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4EFA0-C3AA-5417-15BA-480840B5C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person sitting on a bench with two children playing with a stick&#10;&#10;AI-generated content may be incorrect.">
            <a:extLst>
              <a:ext uri="{FF2B5EF4-FFF2-40B4-BE49-F238E27FC236}">
                <a16:creationId xmlns:a16="http://schemas.microsoft.com/office/drawing/2014/main" id="{11B59285-21C3-F371-9F64-FBBCCDB28E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-85" b="8531"/>
          <a:stretch>
            <a:fillRect/>
          </a:stretch>
        </p:blipFill>
        <p:spPr>
          <a:xfrm>
            <a:off x="5144" y="1691"/>
            <a:ext cx="12202310" cy="6856269"/>
          </a:xfrm>
          <a:prstGeom prst="rect">
            <a:avLst/>
          </a:prstGeom>
        </p:spPr>
      </p:pic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1453231E-C004-2666-37D9-B856EBD7358E}"/>
              </a:ext>
            </a:extLst>
          </p:cNvPr>
          <p:cNvSpPr/>
          <p:nvPr/>
        </p:nvSpPr>
        <p:spPr>
          <a:xfrm flipH="1">
            <a:off x="5254906" y="92597"/>
            <a:ext cx="3738623" cy="2048718"/>
          </a:xfrm>
          <a:prstGeom prst="cloudCallout">
            <a:avLst/>
          </a:prstGeom>
          <a:solidFill>
            <a:srgbClr val="002060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/>
              <a:t>I didn’t make savings !</a:t>
            </a:r>
            <a:br>
              <a:rPr lang="en-IN" sz="2400" b="1" dirty="0"/>
            </a:br>
            <a:r>
              <a:rPr lang="en-IN" sz="2400" b="1" dirty="0"/>
              <a:t>How am I going to feed my kids ?</a:t>
            </a:r>
          </a:p>
        </p:txBody>
      </p:sp>
    </p:spTree>
    <p:extLst>
      <p:ext uri="{BB962C8B-B14F-4D97-AF65-F5344CB8AC3E}">
        <p14:creationId xmlns:p14="http://schemas.microsoft.com/office/powerpoint/2010/main" val="3375940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CCF27-A0A7-25D6-1BC4-2C2BB19E9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 person and two children standing next to a table with pots&#10;&#10;AI-generated content may be incorrect.">
            <a:extLst>
              <a:ext uri="{FF2B5EF4-FFF2-40B4-BE49-F238E27FC236}">
                <a16:creationId xmlns:a16="http://schemas.microsoft.com/office/drawing/2014/main" id="{7C4E96C2-4F85-6F40-251E-581315ACB6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227" r="21" b="9816"/>
          <a:stretch>
            <a:fillRect/>
          </a:stretch>
        </p:blipFill>
        <p:spPr>
          <a:xfrm>
            <a:off x="5144" y="1135"/>
            <a:ext cx="12189391" cy="6857177"/>
          </a:xfrm>
          <a:prstGeom prst="rect">
            <a:avLst/>
          </a:prstGeom>
        </p:spPr>
      </p:pic>
      <p:sp>
        <p:nvSpPr>
          <p:cNvPr id="3" name="Thought Bubble: Cloud 2">
            <a:extLst>
              <a:ext uri="{FF2B5EF4-FFF2-40B4-BE49-F238E27FC236}">
                <a16:creationId xmlns:a16="http://schemas.microsoft.com/office/drawing/2014/main" id="{AD8C42A7-1796-2ED1-88C5-D8A47D8EF2C1}"/>
              </a:ext>
            </a:extLst>
          </p:cNvPr>
          <p:cNvSpPr/>
          <p:nvPr/>
        </p:nvSpPr>
        <p:spPr>
          <a:xfrm>
            <a:off x="6366075" y="784"/>
            <a:ext cx="4606725" cy="2250755"/>
          </a:xfrm>
          <a:prstGeom prst="cloudCallout">
            <a:avLst/>
          </a:prstGeom>
          <a:solidFill>
            <a:srgbClr val="FFC000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400" b="1" dirty="0"/>
              <a:t>Why didn’t we get any information about Life Insurance ?</a:t>
            </a:r>
          </a:p>
        </p:txBody>
      </p:sp>
    </p:spTree>
    <p:extLst>
      <p:ext uri="{BB962C8B-B14F-4D97-AF65-F5344CB8AC3E}">
        <p14:creationId xmlns:p14="http://schemas.microsoft.com/office/powerpoint/2010/main" val="3637967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2A273-1F3E-D8B7-F3A8-AD2D9C27F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1C6E5-ACFF-6AEF-B7AC-EB0DDA8C9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5BD1CD-33EC-518B-010B-A060AB2DFBF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120" b="6398"/>
          <a:stretch>
            <a:fillRect/>
          </a:stretch>
        </p:blipFill>
        <p:spPr>
          <a:xfrm>
            <a:off x="2466" y="-1"/>
            <a:ext cx="12613939" cy="68580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5F1A44-36F2-13DD-BE27-3EBD8BE8F199}"/>
              </a:ext>
            </a:extLst>
          </p:cNvPr>
          <p:cNvSpPr txBox="1"/>
          <p:nvPr/>
        </p:nvSpPr>
        <p:spPr>
          <a:xfrm rot="167244">
            <a:off x="3636380" y="1825625"/>
            <a:ext cx="4905736" cy="2399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C00000"/>
                </a:solidFill>
              </a:rPr>
              <a:t>THIS ISN’T RARE !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In India, millions of families vanish into debt and poverty after the breadwinner is gone — not because they didn’t care… but because insurance never reached them.</a:t>
            </a:r>
            <a:endParaRPr lang="en-IN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3980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8" presetClass="emph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632F7-2483-CB9C-DD76-5E8FE59E7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All the ideas we </a:t>
            </a:r>
            <a:r>
              <a:rPr lang="en-IN" dirty="0" err="1"/>
              <a:t>ll</a:t>
            </a:r>
            <a:r>
              <a:rPr lang="en-IN" dirty="0"/>
              <a:t>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34D3C-EE06-AB8D-9CF5-73BCE1B3D9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3559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B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5CE48F-720B-8A56-F6E2-7177F9EB54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7" name="Slide Zoom 6">
                <a:extLst>
                  <a:ext uri="{FF2B5EF4-FFF2-40B4-BE49-F238E27FC236}">
                    <a16:creationId xmlns:a16="http://schemas.microsoft.com/office/drawing/2014/main" id="{328CE27E-EFF6-A7C2-2060-EBAE8B6693A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19665421"/>
                  </p:ext>
                </p:extLst>
              </p:nvPr>
            </p:nvGraphicFramePr>
            <p:xfrm>
              <a:off x="4330661" y="512785"/>
              <a:ext cx="3048000" cy="1714500"/>
            </p:xfrm>
            <a:graphic>
              <a:graphicData uri="http://schemas.microsoft.com/office/powerpoint/2016/slidezoom">
                <pslz:sldZm>
                  <pslz:sldZmObj sldId="269" cId="3709443175">
                    <pslz:zmPr id="{A20AC2C1-2ED8-454D-A83A-3D2246E1640F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7" name="Slide Zoom 6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328CE27E-EFF6-A7C2-2060-EBAE8B6693A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330661" y="512785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9CC9D004-5451-5D8D-81F5-0E14D1B8BB8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100086" y="1921398"/>
              <a:ext cx="3048000" cy="1714500"/>
            </p:xfrm>
            <a:graphic>
              <a:graphicData uri="http://schemas.microsoft.com/office/powerpoint/2016/slidezoom">
                <pslz:sldZm>
                  <pslz:sldZmObj sldId="257" cId="675394943">
                    <pslz:zmPr id="{A49815CE-7D7B-4AE6-B715-5685C96742C9}" returnToParent="0" transitionDur="100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6" name="Slide Zoom 5">
                <a:extLst>
                  <a:ext uri="{FF2B5EF4-FFF2-40B4-BE49-F238E27FC236}">
                    <a16:creationId xmlns:a16="http://schemas.microsoft.com/office/drawing/2014/main" id="{9CC9D004-5451-5D8D-81F5-0E14D1B8BB8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00086" y="1921398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1A0A7327-1165-B15A-2124-FA0B19133A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42B4EC-ED63-558A-355D-2CEB91A498B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 descr="A map with red pointers on it&#10;&#10;AI-generated content may be incorrect.">
            <a:extLst>
              <a:ext uri="{FF2B5EF4-FFF2-40B4-BE49-F238E27FC236}">
                <a16:creationId xmlns:a16="http://schemas.microsoft.com/office/drawing/2014/main" id="{29EE94EF-9D45-0366-EDD3-C44C456421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9511" y="512785"/>
            <a:ext cx="8452977" cy="5994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75B12A88-0782-EE85-1C53-1784BE81BBC1}"/>
              </a:ext>
            </a:extLst>
          </p:cNvPr>
          <p:cNvSpPr/>
          <p:nvPr/>
        </p:nvSpPr>
        <p:spPr>
          <a:xfrm>
            <a:off x="4896090" y="696936"/>
            <a:ext cx="1747778" cy="1655762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721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B24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970709-BB12-64C1-235A-2AD3C93FBF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A00CA96C-501B-B3AE-DB16-839DE575C002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100086" y="1921398"/>
              <a:ext cx="3048000" cy="1714500"/>
            </p:xfrm>
            <a:graphic>
              <a:graphicData uri="http://schemas.microsoft.com/office/powerpoint/2016/slidezoom">
                <pslz:sldZm>
                  <pslz:sldZmObj sldId="257" cId="675394943">
                    <pslz:zmPr id="{A49815CE-7D7B-4AE6-B715-5685C96742C9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6" name="Slide Zoom 5">
                <a:extLst>
                  <a:ext uri="{FF2B5EF4-FFF2-40B4-BE49-F238E27FC236}">
                    <a16:creationId xmlns:a16="http://schemas.microsoft.com/office/drawing/2014/main" id="{A00CA96C-501B-B3AE-DB16-839DE575C00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100086" y="1921398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FCCFD18D-D325-AA87-F83B-4D5DC4791A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CDE12B-EE14-CA9A-6E4C-ED47814108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 descr="A map with red pointers on it&#10;&#10;AI-generated content may be incorrect.">
            <a:extLst>
              <a:ext uri="{FF2B5EF4-FFF2-40B4-BE49-F238E27FC236}">
                <a16:creationId xmlns:a16="http://schemas.microsoft.com/office/drawing/2014/main" id="{FD32BCB0-2D8C-26E4-9BA2-D249B43E7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9511" y="512785"/>
            <a:ext cx="8452977" cy="5994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AEBB1B20-CB92-0D3B-B4ED-E989267C0C1B}"/>
              </a:ext>
            </a:extLst>
          </p:cNvPr>
          <p:cNvSpPr/>
          <p:nvPr/>
        </p:nvSpPr>
        <p:spPr>
          <a:xfrm>
            <a:off x="4896091" y="772319"/>
            <a:ext cx="1747778" cy="1655762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94431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9C798-701D-0D50-8F1C-92FAEA339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9AC0A-7AED-D0E0-9E21-3695B56BD8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AutoShape 2" descr="Image of ">
            <a:extLst>
              <a:ext uri="{FF2B5EF4-FFF2-40B4-BE49-F238E27FC236}">
                <a16:creationId xmlns:a16="http://schemas.microsoft.com/office/drawing/2014/main" id="{A18BD5F9-563D-6D27-3D93-5BF94C2DE54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AutoShape 4" descr="Image of ">
            <a:extLst>
              <a:ext uri="{FF2B5EF4-FFF2-40B4-BE49-F238E27FC236}">
                <a16:creationId xmlns:a16="http://schemas.microsoft.com/office/drawing/2014/main" id="{B15F799E-34DF-CBA4-F07A-C31A77140D4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3A8CB98-0E62-4301-2BFD-687BF0C95A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4" r="6063" b="4350"/>
          <a:stretch>
            <a:fillRect/>
          </a:stretch>
        </p:blipFill>
        <p:spPr>
          <a:xfrm>
            <a:off x="0" y="1"/>
            <a:ext cx="12373337" cy="6858000"/>
          </a:xfrm>
          <a:prstGeom prst="rect">
            <a:avLst/>
          </a:prstGeom>
        </p:spPr>
      </p:pic>
      <p:sp>
        <p:nvSpPr>
          <p:cNvPr id="9" name="Thought Bubble: Cloud 8">
            <a:extLst>
              <a:ext uri="{FF2B5EF4-FFF2-40B4-BE49-F238E27FC236}">
                <a16:creationId xmlns:a16="http://schemas.microsoft.com/office/drawing/2014/main" id="{18A5D503-593E-5BF6-C008-9FDED7EC1CB1}"/>
              </a:ext>
            </a:extLst>
          </p:cNvPr>
          <p:cNvSpPr/>
          <p:nvPr/>
        </p:nvSpPr>
        <p:spPr>
          <a:xfrm>
            <a:off x="8148578" y="73929"/>
            <a:ext cx="3877519" cy="2141315"/>
          </a:xfrm>
          <a:prstGeom prst="cloudCallout">
            <a:avLst/>
          </a:prstGeom>
          <a:solidFill>
            <a:schemeClr val="accent2">
              <a:lumMod val="75000"/>
              <a:alpha val="56078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000" b="1" dirty="0"/>
              <a:t>I wish he had taken life insurance so that his family won’t suffer.</a:t>
            </a:r>
          </a:p>
        </p:txBody>
      </p:sp>
    </p:spTree>
    <p:extLst>
      <p:ext uri="{BB962C8B-B14F-4D97-AF65-F5344CB8AC3E}">
        <p14:creationId xmlns:p14="http://schemas.microsoft.com/office/powerpoint/2010/main" val="3411667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106</Words>
  <Application>Microsoft Office PowerPoint</Application>
  <PresentationFormat>Widescreen</PresentationFormat>
  <Paragraphs>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All the ideas we ll list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Mitashi and Anav Dua</dc:creator>
  <cp:lastModifiedBy>Mitashi and Anav Dua</cp:lastModifiedBy>
  <cp:revision>2</cp:revision>
  <dcterms:created xsi:type="dcterms:W3CDTF">2025-07-31T09:05:24Z</dcterms:created>
  <dcterms:modified xsi:type="dcterms:W3CDTF">2025-07-31T11:22:49Z</dcterms:modified>
</cp:coreProperties>
</file>

<file path=docProps/thumbnail.jpeg>
</file>